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7" r:id="rId3"/>
    <p:sldId id="258" r:id="rId4"/>
    <p:sldId id="259" r:id="rId5"/>
    <p:sldId id="273" r:id="rId6"/>
    <p:sldId id="271" r:id="rId7"/>
    <p:sldId id="272" r:id="rId8"/>
    <p:sldId id="274" r:id="rId9"/>
    <p:sldId id="275" r:id="rId10"/>
    <p:sldId id="260" r:id="rId11"/>
    <p:sldId id="276" r:id="rId12"/>
    <p:sldId id="277" r:id="rId13"/>
    <p:sldId id="278" r:id="rId14"/>
    <p:sldId id="262" r:id="rId15"/>
    <p:sldId id="263" r:id="rId16"/>
    <p:sldId id="279" r:id="rId17"/>
    <p:sldId id="280" r:id="rId18"/>
    <p:sldId id="281" r:id="rId19"/>
    <p:sldId id="267" r:id="rId20"/>
    <p:sldId id="269"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1" d="100"/>
          <a:sy n="81" d="100"/>
        </p:scale>
        <p:origin x="-1056" y="19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B33D99-C402-4D22-90E5-63A5097012C0}" type="datetimeFigureOut">
              <a:rPr lang="en-US" smtClean="0"/>
              <a:t>11/11/2019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63814A-3639-4CEA-AD33-A6C7AD816488}" type="slidenum">
              <a:rPr lang="en-US" smtClean="0"/>
              <a:t>‹#›</a:t>
            </a:fld>
            <a:endParaRPr lang="en-US" dirty="0"/>
          </a:p>
        </p:txBody>
      </p:sp>
    </p:spTree>
    <p:extLst>
      <p:ext uri="{BB962C8B-B14F-4D97-AF65-F5344CB8AC3E}">
        <p14:creationId xmlns:p14="http://schemas.microsoft.com/office/powerpoint/2010/main" val="2897432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3814A-3639-4CEA-AD33-A6C7AD816488}" type="slidenum">
              <a:rPr lang="en-US" smtClean="0"/>
              <a:t>4</a:t>
            </a:fld>
            <a:endParaRPr lang="en-US" dirty="0"/>
          </a:p>
        </p:txBody>
      </p:sp>
    </p:spTree>
    <p:extLst>
      <p:ext uri="{BB962C8B-B14F-4D97-AF65-F5344CB8AC3E}">
        <p14:creationId xmlns:p14="http://schemas.microsoft.com/office/powerpoint/2010/main" val="2153412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63814A-3639-4CEA-AD33-A6C7AD816488}" type="slidenum">
              <a:rPr lang="en-US" smtClean="0"/>
              <a:t>20</a:t>
            </a:fld>
            <a:endParaRPr lang="en-US" dirty="0"/>
          </a:p>
        </p:txBody>
      </p:sp>
    </p:spTree>
    <p:extLst>
      <p:ext uri="{BB962C8B-B14F-4D97-AF65-F5344CB8AC3E}">
        <p14:creationId xmlns:p14="http://schemas.microsoft.com/office/powerpoint/2010/main" val="1516863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022EC1FA-726A-4A85-B655-1F6126BFBB34}" type="datetimeFigureOut">
              <a:rPr lang="en-US" smtClean="0"/>
              <a:pPr/>
              <a:t>11/11/2019</a:t>
            </a:fld>
            <a:endParaRPr lang="en-US" dirty="0"/>
          </a:p>
        </p:txBody>
      </p:sp>
      <p:sp>
        <p:nvSpPr>
          <p:cNvPr id="20" name="Footer Placeholder 19"/>
          <p:cNvSpPr>
            <a:spLocks noGrp="1"/>
          </p:cNvSpPr>
          <p:nvPr>
            <p:ph type="ftr" sz="quarter" idx="11"/>
          </p:nvPr>
        </p:nvSpPr>
        <p:spPr/>
        <p:txBody>
          <a:bodyPr/>
          <a:lstStyle>
            <a:extLst/>
          </a:lstStyle>
          <a:p>
            <a:endParaRPr lang="en-US" dirty="0"/>
          </a:p>
        </p:txBody>
      </p:sp>
      <p:sp>
        <p:nvSpPr>
          <p:cNvPr id="10" name="Slide Number Placeholder 9"/>
          <p:cNvSpPr>
            <a:spLocks noGrp="1"/>
          </p:cNvSpPr>
          <p:nvPr>
            <p:ph type="sldNum" sz="quarter" idx="12"/>
          </p:nvPr>
        </p:nvSpPr>
        <p:spPr/>
        <p:txBody>
          <a:bodyPr/>
          <a:lstStyle>
            <a:extLst/>
          </a:lstStyle>
          <a:p>
            <a:fld id="{0881DEB8-CB16-47AB-A065-55FA5F367D23}" type="slidenum">
              <a:rPr lang="en-US" smtClean="0"/>
              <a:pPr/>
              <a:t>‹#›</a:t>
            </a:fld>
            <a:endParaRPr lang="en-US" dirty="0"/>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22EC1FA-726A-4A85-B655-1F6126BFBB34}" type="datetimeFigureOut">
              <a:rPr lang="en-US" smtClean="0"/>
              <a:pPr/>
              <a:t>11/11/2019</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0881DEB8-CB16-47AB-A065-55FA5F367D23}"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22EC1FA-726A-4A85-B655-1F6126BFBB34}" type="datetimeFigureOut">
              <a:rPr lang="en-US" smtClean="0"/>
              <a:pPr/>
              <a:t>11/11/2019</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0881DEB8-CB16-47AB-A065-55FA5F367D23}"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22EC1FA-726A-4A85-B655-1F6126BFBB34}" type="datetimeFigureOut">
              <a:rPr lang="en-US" smtClean="0"/>
              <a:pPr/>
              <a:t>11/11/2019</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0881DEB8-CB16-47AB-A065-55FA5F367D23}"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022EC1FA-726A-4A85-B655-1F6126BFBB34}" type="datetimeFigureOut">
              <a:rPr lang="en-US" smtClean="0"/>
              <a:pPr/>
              <a:t>11/11/2019</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0881DEB8-CB16-47AB-A065-55FA5F367D23}" type="slidenum">
              <a:rPr lang="en-US" smtClean="0"/>
              <a:pPr/>
              <a:t>‹#›</a:t>
            </a:fld>
            <a:endParaRPr lang="en-US" dirty="0"/>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022EC1FA-726A-4A85-B655-1F6126BFBB34}" type="datetimeFigureOut">
              <a:rPr lang="en-US" smtClean="0"/>
              <a:pPr/>
              <a:t>11/11/2019</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0881DEB8-CB16-47AB-A065-55FA5F367D23}"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022EC1FA-726A-4A85-B655-1F6126BFBB34}" type="datetimeFigureOut">
              <a:rPr lang="en-US" smtClean="0"/>
              <a:pPr/>
              <a:t>11/11/2019</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0881DEB8-CB16-47AB-A065-55FA5F367D23}"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022EC1FA-726A-4A85-B655-1F6126BFBB34}" type="datetimeFigureOut">
              <a:rPr lang="en-US" smtClean="0"/>
              <a:pPr/>
              <a:t>11/11/2019</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0881DEB8-CB16-47AB-A065-55FA5F367D23}"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 name="Date Placeholder 1"/>
          <p:cNvSpPr>
            <a:spLocks noGrp="1"/>
          </p:cNvSpPr>
          <p:nvPr>
            <p:ph type="dt" sz="half" idx="10"/>
          </p:nvPr>
        </p:nvSpPr>
        <p:spPr/>
        <p:txBody>
          <a:bodyPr/>
          <a:lstStyle>
            <a:extLst/>
          </a:lstStyle>
          <a:p>
            <a:fld id="{022EC1FA-726A-4A85-B655-1F6126BFBB34}" type="datetimeFigureOut">
              <a:rPr lang="en-US" smtClean="0"/>
              <a:pPr/>
              <a:t>11/11/2019</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fld id="{0881DEB8-CB16-47AB-A065-55FA5F367D23}" type="slidenum">
              <a:rPr lang="en-US" smtClean="0"/>
              <a:pPr/>
              <a:t>‹#›</a:t>
            </a:fld>
            <a:endParaRPr lang="en-US" dirty="0"/>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022EC1FA-726A-4A85-B655-1F6126BFBB34}" type="datetimeFigureOut">
              <a:rPr lang="en-US" smtClean="0"/>
              <a:pPr/>
              <a:t>11/11/2019</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0881DEB8-CB16-47AB-A065-55FA5F367D23}"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022EC1FA-726A-4A85-B655-1F6126BFBB34}" type="datetimeFigureOut">
              <a:rPr lang="en-US" smtClean="0"/>
              <a:pPr/>
              <a:t>11/11/2019</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0881DEB8-CB16-47AB-A065-55FA5F367D23}" type="slidenum">
              <a:rPr lang="en-US" smtClean="0"/>
              <a:pPr/>
              <a:t>‹#›</a:t>
            </a:fld>
            <a:endParaRPr lang="en-US" dirty="0"/>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dirty="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dirty="0"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022EC1FA-726A-4A85-B655-1F6126BFBB34}" type="datetimeFigureOut">
              <a:rPr lang="en-US" smtClean="0"/>
              <a:pPr/>
              <a:t>11/11/2019</a:t>
            </a:fld>
            <a:endParaRPr lang="en-US" dirty="0"/>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dirty="0"/>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0881DEB8-CB16-47AB-A065-55FA5F367D23}" type="slidenum">
              <a:rPr lang="en-US" smtClean="0"/>
              <a:pPr/>
              <a:t>‹#›</a:t>
            </a:fld>
            <a:endParaRPr lang="en-US" dirty="0"/>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5.jpe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latin typeface="Algerian" pitchFamily="82" charset="0"/>
              </a:rPr>
              <a:t>Street food management </a:t>
            </a:r>
            <a:endParaRPr lang="en-US" dirty="0">
              <a:latin typeface="Algerian" pitchFamily="82" charset="0"/>
            </a:endParaRPr>
          </a:p>
        </p:txBody>
      </p:sp>
      <p:sp>
        <p:nvSpPr>
          <p:cNvPr id="3" name="Subtitle 2"/>
          <p:cNvSpPr>
            <a:spLocks noGrp="1"/>
          </p:cNvSpPr>
          <p:nvPr>
            <p:ph type="subTitle" idx="1"/>
          </p:nvPr>
        </p:nvSpPr>
        <p:spPr>
          <a:xfrm>
            <a:off x="1219200" y="1981200"/>
            <a:ext cx="7711440" cy="1981200"/>
          </a:xfrm>
        </p:spPr>
        <p:txBody>
          <a:bodyPr>
            <a:noAutofit/>
          </a:bodyPr>
          <a:lstStyle/>
          <a:p>
            <a:pPr>
              <a:lnSpc>
                <a:spcPct val="160000"/>
              </a:lnSpc>
            </a:pPr>
            <a:r>
              <a:rPr lang="en-US" sz="2200" b="1" u="sng" dirty="0" smtClean="0">
                <a:latin typeface="Cambria Math" pitchFamily="18" charset="0"/>
                <a:ea typeface="Cambria Math" pitchFamily="18" charset="0"/>
              </a:rPr>
              <a:t>Objectives:</a:t>
            </a:r>
          </a:p>
          <a:p>
            <a:r>
              <a:rPr lang="en-US" sz="2000" dirty="0" smtClean="0">
                <a:latin typeface="Cambria Math" pitchFamily="18" charset="0"/>
                <a:ea typeface="Cambria Math" pitchFamily="18" charset="0"/>
              </a:rPr>
              <a:t> </a:t>
            </a:r>
            <a:r>
              <a:rPr lang="en-US" sz="2000" dirty="0" smtClean="0"/>
              <a:t>the </a:t>
            </a:r>
            <a:r>
              <a:rPr lang="en-US" sz="2000" dirty="0"/>
              <a:t>shops to be registered on the system then the whole item list that stall is feed in the system which is made available to all the people or users of the system.</a:t>
            </a:r>
          </a:p>
          <a:p>
            <a:r>
              <a:rPr lang="en-US" sz="2000" dirty="0"/>
              <a:t>Now users come to the system online and search their desired through different filter given to him according to the shop and taste of food he wants. He can select the food and give orders according to the quantity.</a:t>
            </a:r>
          </a:p>
          <a:p>
            <a:r>
              <a:rPr lang="en-US" sz="2000" dirty="0"/>
              <a:t>Here we have the option of the delivery boy </a:t>
            </a:r>
            <a:endParaRPr lang="en-US" sz="2000" dirty="0">
              <a:latin typeface="Cambria Math" pitchFamily="18" charset="0"/>
              <a:ea typeface="Cambria Math" pitchFamily="18" charset="0"/>
            </a:endParaRPr>
          </a:p>
        </p:txBody>
      </p:sp>
      <p:sp>
        <p:nvSpPr>
          <p:cNvPr id="4" name="TextBox 3"/>
          <p:cNvSpPr txBox="1"/>
          <p:nvPr/>
        </p:nvSpPr>
        <p:spPr>
          <a:xfrm>
            <a:off x="6019800" y="5029200"/>
            <a:ext cx="2743200" cy="1338828"/>
          </a:xfrm>
          <a:prstGeom prst="rect">
            <a:avLst/>
          </a:prstGeom>
          <a:noFill/>
        </p:spPr>
        <p:txBody>
          <a:bodyPr wrap="square" rtlCol="0">
            <a:spAutoFit/>
          </a:bodyPr>
          <a:lstStyle/>
          <a:p>
            <a:pPr algn="just">
              <a:lnSpc>
                <a:spcPct val="150000"/>
              </a:lnSpc>
            </a:pPr>
            <a:r>
              <a:rPr lang="en-US" dirty="0" smtClean="0">
                <a:latin typeface="Cambria Math" pitchFamily="18" charset="0"/>
                <a:ea typeface="Cambria Math" pitchFamily="18" charset="0"/>
              </a:rPr>
              <a:t>Project  Associates</a:t>
            </a:r>
          </a:p>
          <a:p>
            <a:pPr algn="just">
              <a:lnSpc>
                <a:spcPct val="150000"/>
              </a:lnSpc>
              <a:buFont typeface="Arial" pitchFamily="34" charset="0"/>
              <a:buChar char="•"/>
            </a:pPr>
            <a:r>
              <a:rPr lang="en-US" dirty="0" smtClean="0">
                <a:latin typeface="Cambria Math" pitchFamily="18" charset="0"/>
                <a:ea typeface="Cambria Math" pitchFamily="18" charset="0"/>
              </a:rPr>
              <a:t> I.Sujan</a:t>
            </a:r>
          </a:p>
          <a:p>
            <a:pPr algn="just">
              <a:lnSpc>
                <a:spcPct val="150000"/>
              </a:lnSpc>
              <a:buFont typeface="Arial" pitchFamily="34" charset="0"/>
              <a:buChar char="•"/>
            </a:pPr>
            <a:r>
              <a:rPr lang="en-US" dirty="0" smtClean="0">
                <a:latin typeface="Cambria Math" pitchFamily="18" charset="0"/>
                <a:ea typeface="Cambria Math" pitchFamily="18" charset="0"/>
              </a:rPr>
              <a:t> K.Harish</a:t>
            </a:r>
            <a:endParaRPr lang="en-US" dirty="0">
              <a:latin typeface="Cambria Math" pitchFamily="18" charset="0"/>
              <a:ea typeface="Cambria Math"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9691" y="0"/>
            <a:ext cx="1237017" cy="9906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ambria Math" pitchFamily="18" charset="0"/>
                <a:ea typeface="Cambria Math" pitchFamily="18" charset="0"/>
              </a:rPr>
              <a:t>Module Specifications-Admin</a:t>
            </a:r>
            <a:endParaRPr lang="en-US" dirty="0">
              <a:latin typeface="Cambria Math" pitchFamily="18" charset="0"/>
              <a:ea typeface="Cambria Math" pitchFamily="18" charset="0"/>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56707" y="2066330"/>
            <a:ext cx="7391993" cy="4612581"/>
          </a:xfrm>
          <a:prstGeom prst="rect">
            <a:avLst/>
          </a:prstGeom>
          <a:noFill/>
          <a:ln w="9525">
            <a:noFill/>
            <a:miter lim="800000"/>
            <a:headEnd/>
            <a:tailEnd/>
          </a:ln>
          <a:effectLst/>
        </p:spPr>
      </p:pic>
      <p:sp>
        <p:nvSpPr>
          <p:cNvPr id="5" name="TextBox 4"/>
          <p:cNvSpPr txBox="1"/>
          <p:nvPr/>
        </p:nvSpPr>
        <p:spPr>
          <a:xfrm>
            <a:off x="1143000" y="1143000"/>
            <a:ext cx="7924800" cy="923330"/>
          </a:xfrm>
          <a:prstGeom prst="rect">
            <a:avLst/>
          </a:prstGeom>
          <a:noFill/>
        </p:spPr>
        <p:txBody>
          <a:bodyPr wrap="square" rtlCol="0">
            <a:spAutoFit/>
          </a:bodyPr>
          <a:lstStyle/>
          <a:p>
            <a:pPr algn="just"/>
            <a:r>
              <a:rPr lang="en-US" dirty="0" smtClean="0">
                <a:latin typeface="Cambria Math" pitchFamily="18" charset="0"/>
                <a:ea typeface="Cambria Math" pitchFamily="18" charset="0"/>
              </a:rPr>
              <a:t>The Admin Has View all and Update Operation, Deletion Operation with Search bar Option to Search by Shop Number</a:t>
            </a:r>
          </a:p>
          <a:p>
            <a:pPr algn="just"/>
            <a:endParaRPr lang="en-US" dirty="0">
              <a:latin typeface="Cambria Math" pitchFamily="18" charset="0"/>
              <a:ea typeface="Cambria Math" pitchFamily="18" charset="0"/>
            </a:endParaRPr>
          </a:p>
        </p:txBody>
      </p:sp>
      <p:pic>
        <p:nvPicPr>
          <p:cNvPr id="6" name="Picture 5" descr="n.jpg"/>
          <p:cNvPicPr>
            <a:picLocks noChangeAspect="1"/>
          </p:cNvPicPr>
          <p:nvPr/>
        </p:nvPicPr>
        <p:blipFill>
          <a:blip r:embed="rId3" cstate="print"/>
          <a:stretch>
            <a:fillRect/>
          </a:stretch>
        </p:blipFill>
        <p:spPr>
          <a:xfrm>
            <a:off x="8153400" y="0"/>
            <a:ext cx="990600" cy="71543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9691" y="0"/>
            <a:ext cx="1237017" cy="715433"/>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View</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905000"/>
            <a:ext cx="7499350" cy="3505200"/>
          </a:xfrm>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457200"/>
            <a:ext cx="1238250" cy="85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8671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Update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0303" y="1066800"/>
            <a:ext cx="4346809" cy="3810000"/>
          </a:xfrm>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76200"/>
            <a:ext cx="123825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30216" y="4724400"/>
            <a:ext cx="6646984"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3502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Delete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447800"/>
            <a:ext cx="7499350" cy="2274489"/>
          </a:xfrm>
        </p:spPr>
      </p:pic>
      <p:sp>
        <p:nvSpPr>
          <p:cNvPr id="5" name="Rectangle 4"/>
          <p:cNvSpPr/>
          <p:nvPr/>
        </p:nvSpPr>
        <p:spPr>
          <a:xfrm>
            <a:off x="2438400" y="4114800"/>
            <a:ext cx="4572000" cy="1477328"/>
          </a:xfrm>
          <a:prstGeom prst="rect">
            <a:avLst/>
          </a:prstGeom>
        </p:spPr>
        <p:txBody>
          <a:bodyPr>
            <a:spAutoFit/>
          </a:bodyPr>
          <a:lstStyle/>
          <a:p>
            <a:r>
              <a:rPr lang="en-US" dirty="0" err="1"/>
              <a:t>pw.println</a:t>
            </a:r>
            <a:r>
              <a:rPr lang="en-US" dirty="0"/>
              <a:t>("&lt;td&gt;"+"&lt;a </a:t>
            </a:r>
            <a:r>
              <a:rPr lang="en-US" dirty="0" err="1"/>
              <a:t>href</a:t>
            </a:r>
            <a:r>
              <a:rPr lang="en-US" dirty="0"/>
              <a:t>=</a:t>
            </a:r>
            <a:r>
              <a:rPr lang="en-US" dirty="0" err="1"/>
              <a:t>AdminDelete?sno</a:t>
            </a:r>
            <a:r>
              <a:rPr lang="en-US" dirty="0"/>
              <a:t>="+</a:t>
            </a:r>
            <a:r>
              <a:rPr lang="en-US" dirty="0" err="1"/>
              <a:t>s.getSno</a:t>
            </a:r>
            <a:r>
              <a:rPr lang="en-US" dirty="0"/>
              <a:t>()+"&gt;Delete&lt;/a&gt;"+"&lt;/td&gt;&lt;td&gt;"+"&lt;a </a:t>
            </a:r>
            <a:r>
              <a:rPr lang="en-US" dirty="0" err="1"/>
              <a:t>href</a:t>
            </a:r>
            <a:r>
              <a:rPr lang="en-US" dirty="0"/>
              <a:t>=</a:t>
            </a:r>
            <a:r>
              <a:rPr lang="en-US" dirty="0" err="1"/>
              <a:t>AdminUpdate?sno</a:t>
            </a:r>
            <a:r>
              <a:rPr lang="en-US" dirty="0"/>
              <a:t>="+</a:t>
            </a:r>
            <a:r>
              <a:rPr lang="en-US" dirty="0" err="1"/>
              <a:t>s.getSno</a:t>
            </a:r>
            <a:r>
              <a:rPr lang="en-US" dirty="0"/>
              <a:t>()+"&gt;Update&lt;/a&gt;"+"&lt;/td&gt;&lt;/</a:t>
            </a:r>
            <a:r>
              <a:rPr lang="en-US" dirty="0" err="1"/>
              <a:t>tr</a:t>
            </a:r>
            <a:r>
              <a:rPr lang="en-US" dirty="0"/>
              <a:t>&gt;");</a:t>
            </a: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76200"/>
            <a:ext cx="123825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17375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498080" cy="1143000"/>
          </a:xfrm>
        </p:spPr>
        <p:txBody>
          <a:bodyPr/>
          <a:lstStyle/>
          <a:p>
            <a:r>
              <a:rPr lang="en-US" dirty="0" smtClean="0">
                <a:latin typeface="Cambria Math" pitchFamily="18" charset="0"/>
                <a:ea typeface="Cambria Math" pitchFamily="18" charset="0"/>
              </a:rPr>
              <a:t>Module Specifications-Vendor</a:t>
            </a:r>
            <a:endParaRPr lang="en-US" dirty="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5400" y="4572000"/>
            <a:ext cx="7581899" cy="165735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364523" y="2101334"/>
            <a:ext cx="2667000" cy="369332"/>
          </a:xfrm>
          <a:prstGeom prst="rect">
            <a:avLst/>
          </a:prstGeom>
          <a:noFill/>
        </p:spPr>
        <p:txBody>
          <a:bodyPr wrap="square" rtlCol="0">
            <a:spAutoFit/>
          </a:bodyPr>
          <a:lstStyle/>
          <a:p>
            <a:pPr algn="ctr"/>
            <a:r>
              <a:rPr lang="en-US" dirty="0" smtClean="0">
                <a:latin typeface="Cambria Math" pitchFamily="18" charset="0"/>
                <a:ea typeface="Cambria Math" pitchFamily="18" charset="0"/>
              </a:rPr>
              <a:t>View Only one</a:t>
            </a:r>
            <a:endParaRPr lang="en-US" dirty="0">
              <a:latin typeface="Cambria Math" pitchFamily="18" charset="0"/>
              <a:ea typeface="Cambria Math" pitchFamily="18" charset="0"/>
            </a:endParaRPr>
          </a:p>
        </p:txBody>
      </p:sp>
      <p:sp>
        <p:nvSpPr>
          <p:cNvPr id="11" name="TextBox 10"/>
          <p:cNvSpPr txBox="1"/>
          <p:nvPr/>
        </p:nvSpPr>
        <p:spPr>
          <a:xfrm>
            <a:off x="3352800" y="6324600"/>
            <a:ext cx="3361305" cy="369332"/>
          </a:xfrm>
          <a:prstGeom prst="rect">
            <a:avLst/>
          </a:prstGeom>
          <a:noFill/>
        </p:spPr>
        <p:txBody>
          <a:bodyPr wrap="none" rtlCol="0">
            <a:spAutoFit/>
          </a:bodyPr>
          <a:lstStyle/>
          <a:p>
            <a:r>
              <a:rPr lang="en-US" dirty="0" smtClean="0"/>
              <a:t>Payments and Orders Information</a:t>
            </a:r>
            <a:endParaRPr lang="en-US" dirty="0"/>
          </a:p>
        </p:txBody>
      </p:sp>
      <p:pic>
        <p:nvPicPr>
          <p:cNvPr id="4102"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219200" y="865187"/>
            <a:ext cx="7772400" cy="1268413"/>
          </a:xfrm>
          <a:prstGeom prst="rect">
            <a:avLst/>
          </a:prstGeom>
          <a:ln>
            <a:noFill/>
          </a:ln>
          <a:effectLst>
            <a:outerShdw blurRad="292100" dist="139700" dir="2700000" algn="tl" rotWithShape="0">
              <a:srgbClr val="333333">
                <a:alpha val="65000"/>
              </a:srgbClr>
            </a:outerShdw>
          </a:effectLst>
        </p:spPr>
      </p:pic>
      <p:pic>
        <p:nvPicPr>
          <p:cNvPr id="4103" name="Picture 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81100" y="2590800"/>
            <a:ext cx="7696200" cy="1524000"/>
          </a:xfrm>
          <a:prstGeom prst="rect">
            <a:avLst/>
          </a:prstGeom>
          <a:ln>
            <a:noFill/>
          </a:ln>
          <a:effectLst>
            <a:outerShdw blurRad="292100" dist="139700" dir="2700000" algn="tl" rotWithShape="0">
              <a:srgbClr val="333333">
                <a:alpha val="65000"/>
              </a:srgbClr>
            </a:outerShdw>
          </a:effectLst>
        </p:spPr>
      </p:pic>
      <p:pic>
        <p:nvPicPr>
          <p:cNvPr id="15" name="Picture 14" descr="n.jpg"/>
          <p:cNvPicPr>
            <a:picLocks noChangeAspect="1"/>
          </p:cNvPicPr>
          <p:nvPr/>
        </p:nvPicPr>
        <p:blipFill>
          <a:blip r:embed="rId5" cstate="print"/>
          <a:stretch>
            <a:fillRect/>
          </a:stretch>
        </p:blipFill>
        <p:spPr>
          <a:xfrm>
            <a:off x="8153400" y="0"/>
            <a:ext cx="990600" cy="715433"/>
          </a:xfrm>
          <a:prstGeom prst="rect">
            <a:avLst/>
          </a:prstGeom>
        </p:spPr>
      </p:pic>
      <p:pic>
        <p:nvPicPr>
          <p:cNvPr id="1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9575" y="0"/>
            <a:ext cx="123825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5750" y="76200"/>
            <a:ext cx="123825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7498080" cy="1143000"/>
          </a:xfrm>
        </p:spPr>
        <p:txBody>
          <a:bodyPr/>
          <a:lstStyle/>
          <a:p>
            <a:r>
              <a:rPr lang="en-US" dirty="0" smtClean="0">
                <a:latin typeface="Cambria Math" pitchFamily="18" charset="0"/>
                <a:ea typeface="Cambria Math" pitchFamily="18" charset="0"/>
              </a:rPr>
              <a:t>Module Specifications-User</a:t>
            </a:r>
            <a:endParaRPr lang="en-US" dirty="0"/>
          </a:p>
        </p:txBody>
      </p:sp>
      <p:pic>
        <p:nvPicPr>
          <p:cNvPr id="4" name="Picture 3" descr="n.jpg"/>
          <p:cNvPicPr>
            <a:picLocks noChangeAspect="1"/>
          </p:cNvPicPr>
          <p:nvPr/>
        </p:nvPicPr>
        <p:blipFill>
          <a:blip r:embed="rId2" cstate="print"/>
          <a:stretch>
            <a:fillRect/>
          </a:stretch>
        </p:blipFill>
        <p:spPr>
          <a:xfrm>
            <a:off x="8153400" y="0"/>
            <a:ext cx="990600" cy="715433"/>
          </a:xfrm>
          <a:prstGeom prst="rect">
            <a:avLst/>
          </a:prstGeom>
        </p:spPr>
      </p:pic>
      <p:pic>
        <p:nvPicPr>
          <p:cNvPr id="5123"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000" y="1295400"/>
            <a:ext cx="7848600" cy="373380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1371600" y="6324600"/>
            <a:ext cx="7162800" cy="381000"/>
          </a:xfrm>
          <a:prstGeom prst="rect">
            <a:avLst/>
          </a:prstGeom>
          <a:noFill/>
        </p:spPr>
        <p:txBody>
          <a:bodyPr wrap="square" rtlCol="0">
            <a:spAutoFit/>
          </a:bodyPr>
          <a:lstStyle/>
          <a:p>
            <a:pPr algn="ctr"/>
            <a:r>
              <a:rPr lang="en-US" dirty="0" smtClean="0">
                <a:latin typeface="Cambria Math" pitchFamily="18" charset="0"/>
                <a:ea typeface="Cambria Math" pitchFamily="18" charset="0"/>
              </a:rPr>
              <a:t>User Registration Followed by Login </a:t>
            </a:r>
            <a:endParaRPr lang="en-US" dirty="0">
              <a:latin typeface="Cambria Math" pitchFamily="18" charset="0"/>
              <a:ea typeface="Cambria Math" pitchFamily="18" charset="0"/>
            </a:endParaRPr>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5750" y="76200"/>
            <a:ext cx="123825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249362" y="1143001"/>
            <a:ext cx="7499350" cy="1905000"/>
          </a:xfrm>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52400"/>
            <a:ext cx="5121275"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209" y="3429000"/>
            <a:ext cx="8668960" cy="2781667"/>
          </a:xfrm>
          <a:prstGeom prst="rect">
            <a:avLst/>
          </a:prstGeom>
        </p:spPr>
      </p:pic>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76200"/>
            <a:ext cx="123825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391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7498080" cy="914400"/>
          </a:xfrm>
        </p:spPr>
        <p:txBody>
          <a:bodyPr/>
          <a:lstStyle/>
          <a:p>
            <a:r>
              <a:rPr lang="en-US" dirty="0" smtClean="0">
                <a:latin typeface="Cambria Math" pitchFamily="18" charset="0"/>
                <a:ea typeface="Cambria Math" pitchFamily="18" charset="0"/>
              </a:rPr>
              <a:t>User Place Order</a:t>
            </a:r>
            <a:endParaRPr lang="en-US" dirty="0"/>
          </a:p>
        </p:txBody>
      </p:sp>
      <p:pic>
        <p:nvPicPr>
          <p:cNvPr id="4" name="Picture 3" descr="n.jpg"/>
          <p:cNvPicPr>
            <a:picLocks noChangeAspect="1"/>
          </p:cNvPicPr>
          <p:nvPr/>
        </p:nvPicPr>
        <p:blipFill>
          <a:blip r:embed="rId2" cstate="print"/>
          <a:stretch>
            <a:fillRect/>
          </a:stretch>
        </p:blipFill>
        <p:spPr>
          <a:xfrm>
            <a:off x="8153400" y="0"/>
            <a:ext cx="990600" cy="715433"/>
          </a:xfrm>
          <a:prstGeom prst="rect">
            <a:avLst/>
          </a:prstGeom>
        </p:spPr>
      </p:pic>
      <p:sp>
        <p:nvSpPr>
          <p:cNvPr id="9" name="TextBox 8"/>
          <p:cNvSpPr txBox="1"/>
          <p:nvPr/>
        </p:nvSpPr>
        <p:spPr>
          <a:xfrm>
            <a:off x="2133600" y="3581400"/>
            <a:ext cx="5181600" cy="369332"/>
          </a:xfrm>
          <a:prstGeom prst="rect">
            <a:avLst/>
          </a:prstGeom>
          <a:noFill/>
        </p:spPr>
        <p:txBody>
          <a:bodyPr wrap="square" rtlCol="0">
            <a:spAutoFit/>
          </a:bodyPr>
          <a:lstStyle/>
          <a:p>
            <a:pPr algn="ctr"/>
            <a:r>
              <a:rPr lang="en-US" dirty="0" smtClean="0">
                <a:latin typeface="Cambria Math" pitchFamily="18" charset="0"/>
                <a:ea typeface="Cambria Math" pitchFamily="18" charset="0"/>
              </a:rPr>
              <a:t>User Menu</a:t>
            </a:r>
            <a:endParaRPr lang="en-US" dirty="0">
              <a:latin typeface="Cambria Math" pitchFamily="18" charset="0"/>
              <a:ea typeface="Cambria Math" pitchFamily="18" charset="0"/>
            </a:endParaRPr>
          </a:p>
        </p:txBody>
      </p:sp>
      <p:sp>
        <p:nvSpPr>
          <p:cNvPr id="11" name="TextBox 10"/>
          <p:cNvSpPr txBox="1"/>
          <p:nvPr/>
        </p:nvSpPr>
        <p:spPr>
          <a:xfrm>
            <a:off x="3429000" y="6400800"/>
            <a:ext cx="3810000" cy="369332"/>
          </a:xfrm>
          <a:prstGeom prst="rect">
            <a:avLst/>
          </a:prstGeom>
          <a:noFill/>
        </p:spPr>
        <p:txBody>
          <a:bodyPr wrap="square" rtlCol="0">
            <a:spAutoFit/>
          </a:bodyPr>
          <a:lstStyle/>
          <a:p>
            <a:r>
              <a:rPr lang="en-US" dirty="0" smtClean="0">
                <a:latin typeface="Cambria Math" pitchFamily="18" charset="0"/>
                <a:ea typeface="Cambria Math" pitchFamily="18" charset="0"/>
              </a:rPr>
              <a:t>Getting Customer Profile using Email</a:t>
            </a:r>
            <a:endParaRPr lang="en-US" dirty="0">
              <a:latin typeface="Cambria Math" pitchFamily="18" charset="0"/>
              <a:ea typeface="Cambria Math" pitchFamily="18" charset="0"/>
            </a:endParaRP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752600" y="1066800"/>
            <a:ext cx="6553199" cy="4800600"/>
          </a:xfrm>
          <a:prstGeom prst="rect">
            <a:avLst/>
          </a:prstGeom>
          <a:ln>
            <a:noFill/>
          </a:ln>
          <a:effectLst>
            <a:outerShdw blurRad="292100" dist="139700" dir="2700000" algn="tl" rotWithShape="0">
              <a:srgbClr val="333333">
                <a:alpha val="65000"/>
              </a:srgbClr>
            </a:outerShdw>
          </a:effec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5750" y="51593"/>
            <a:ext cx="123825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11631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 Boy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2375" y="1752600"/>
            <a:ext cx="7344800" cy="3581400"/>
          </a:xfrm>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0" y="51593"/>
            <a:ext cx="123825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03712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304800"/>
            <a:ext cx="7498080" cy="1143000"/>
          </a:xfrm>
        </p:spPr>
        <p:txBody>
          <a:bodyPr/>
          <a:lstStyle/>
          <a:p>
            <a:r>
              <a:rPr lang="en-US" dirty="0" smtClean="0"/>
              <a:t>Research and Development</a:t>
            </a:r>
            <a:endParaRPr lang="en-US" dirty="0"/>
          </a:p>
        </p:txBody>
      </p:sp>
      <p:sp>
        <p:nvSpPr>
          <p:cNvPr id="3" name="Content Placeholder 2"/>
          <p:cNvSpPr>
            <a:spLocks noGrp="1"/>
          </p:cNvSpPr>
          <p:nvPr>
            <p:ph idx="1"/>
          </p:nvPr>
        </p:nvSpPr>
        <p:spPr>
          <a:xfrm>
            <a:off x="2362200" y="2057400"/>
            <a:ext cx="5410200" cy="3124200"/>
          </a:xfrm>
        </p:spPr>
        <p:txBody>
          <a:bodyPr>
            <a:normAutofit fontScale="55000" lnSpcReduction="20000"/>
          </a:bodyPr>
          <a:lstStyle/>
          <a:p>
            <a:r>
              <a:rPr lang="en-US" sz="4000" dirty="0" smtClean="0">
                <a:latin typeface="Cambria Math" pitchFamily="18" charset="0"/>
                <a:ea typeface="Cambria Math" pitchFamily="18" charset="0"/>
              </a:rPr>
              <a:t>Future Scope</a:t>
            </a:r>
          </a:p>
          <a:p>
            <a:pPr lvl="1"/>
            <a:r>
              <a:rPr lang="en-US" sz="4000" dirty="0" smtClean="0">
                <a:latin typeface="Cambria Math" pitchFamily="18" charset="0"/>
                <a:ea typeface="Cambria Math" pitchFamily="18" charset="0"/>
              </a:rPr>
              <a:t>Navigation system</a:t>
            </a:r>
          </a:p>
          <a:p>
            <a:pPr lvl="1"/>
            <a:r>
              <a:rPr lang="en-US" sz="4000" dirty="0" smtClean="0">
                <a:latin typeface="Cambria Math" pitchFamily="18" charset="0"/>
                <a:ea typeface="Cambria Math" pitchFamily="18" charset="0"/>
              </a:rPr>
              <a:t>Payment Gateway</a:t>
            </a:r>
          </a:p>
          <a:p>
            <a:pPr lvl="1"/>
            <a:r>
              <a:rPr lang="en-US" sz="4000" dirty="0" smtClean="0">
                <a:latin typeface="Cambria Math" pitchFamily="18" charset="0"/>
                <a:ea typeface="Cambria Math" pitchFamily="18" charset="0"/>
              </a:rPr>
              <a:t>Search by both shop name and shop number</a:t>
            </a:r>
          </a:p>
          <a:p>
            <a:pPr lvl="1"/>
            <a:r>
              <a:rPr lang="en-US" sz="4000" dirty="0" smtClean="0">
                <a:latin typeface="Cambria Math" pitchFamily="18" charset="0"/>
                <a:ea typeface="Cambria Math" pitchFamily="18" charset="0"/>
              </a:rPr>
              <a:t>Menu items with associated pictures</a:t>
            </a:r>
          </a:p>
          <a:p>
            <a:pPr lvl="1"/>
            <a:r>
              <a:rPr lang="en-US" sz="4000" dirty="0" smtClean="0">
                <a:latin typeface="Cambria Math" pitchFamily="18" charset="0"/>
                <a:ea typeface="Cambria Math" pitchFamily="18" charset="0"/>
              </a:rPr>
              <a:t>Shop availability</a:t>
            </a:r>
          </a:p>
          <a:p>
            <a:pPr lvl="1"/>
            <a:r>
              <a:rPr lang="en-US" sz="4000" dirty="0" smtClean="0">
                <a:latin typeface="Cambria Math" pitchFamily="18" charset="0"/>
                <a:ea typeface="Cambria Math" pitchFamily="18" charset="0"/>
              </a:rPr>
              <a:t>Filters</a:t>
            </a:r>
          </a:p>
          <a:p>
            <a:pPr lvl="1"/>
            <a:r>
              <a:rPr lang="en-US" sz="4000" dirty="0" smtClean="0">
                <a:latin typeface="Cambria Math" pitchFamily="18" charset="0"/>
                <a:ea typeface="Cambria Math" pitchFamily="18" charset="0"/>
              </a:rPr>
              <a:t>Number of delivery boys</a:t>
            </a:r>
          </a:p>
          <a:p>
            <a:pPr lvl="1"/>
            <a:endParaRPr lang="en-US" sz="4000" dirty="0" smtClean="0">
              <a:latin typeface="Cambria Math" pitchFamily="18" charset="0"/>
              <a:ea typeface="Cambria Math" pitchFamily="18" charset="0"/>
            </a:endParaRPr>
          </a:p>
          <a:p>
            <a:pPr lvl="1"/>
            <a:endParaRPr lang="en-US" sz="4000" dirty="0" smtClean="0">
              <a:latin typeface="Cambria Math" pitchFamily="18" charset="0"/>
              <a:ea typeface="Cambria Math" pitchFamily="18" charset="0"/>
            </a:endParaRPr>
          </a:p>
          <a:p>
            <a:pPr lvl="1"/>
            <a:endParaRPr lang="en-US" sz="4000" dirty="0">
              <a:latin typeface="Cambria Math" pitchFamily="18" charset="0"/>
              <a:ea typeface="Cambria Math" pitchFamily="18" charset="0"/>
            </a:endParaRPr>
          </a:p>
        </p:txBody>
      </p:sp>
      <p:pic>
        <p:nvPicPr>
          <p:cNvPr id="4" name="Picture 3" descr="n.jpg"/>
          <p:cNvPicPr>
            <a:picLocks noChangeAspect="1"/>
          </p:cNvPicPr>
          <p:nvPr/>
        </p:nvPicPr>
        <p:blipFill>
          <a:blip r:embed="rId2" cstate="print"/>
          <a:stretch>
            <a:fillRect/>
          </a:stretch>
        </p:blipFill>
        <p:spPr>
          <a:xfrm>
            <a:off x="8153400" y="0"/>
            <a:ext cx="990600" cy="715433"/>
          </a:xfrm>
          <a:prstGeom prst="rect">
            <a:avLst/>
          </a:prstGeom>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0" y="51593"/>
            <a:ext cx="123825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7498080" cy="1143000"/>
          </a:xfrm>
        </p:spPr>
        <p:txBody>
          <a:bodyPr/>
          <a:lstStyle/>
          <a:p>
            <a:r>
              <a:rPr lang="en-US" dirty="0" smtClean="0"/>
              <a:t>ENVIRONMENT</a:t>
            </a:r>
            <a:endParaRPr lang="en-US" dirty="0"/>
          </a:p>
        </p:txBody>
      </p:sp>
      <p:sp>
        <p:nvSpPr>
          <p:cNvPr id="3" name="Content Placeholder 2"/>
          <p:cNvSpPr>
            <a:spLocks noGrp="1"/>
          </p:cNvSpPr>
          <p:nvPr>
            <p:ph idx="1"/>
          </p:nvPr>
        </p:nvSpPr>
        <p:spPr>
          <a:xfrm>
            <a:off x="762000" y="838200"/>
            <a:ext cx="8077200" cy="4800600"/>
          </a:xfrm>
        </p:spPr>
        <p:txBody>
          <a:bodyPr>
            <a:normAutofit fontScale="25000" lnSpcReduction="20000"/>
          </a:bodyPr>
          <a:lstStyle/>
          <a:p>
            <a:pPr>
              <a:buNone/>
            </a:pPr>
            <a:endParaRPr lang="en-US" sz="1200" dirty="0" smtClean="0">
              <a:latin typeface="Cambria Math" pitchFamily="18" charset="0"/>
              <a:ea typeface="Cambria Math" pitchFamily="18" charset="0"/>
            </a:endParaRPr>
          </a:p>
          <a:p>
            <a:pPr lvl="8" algn="just">
              <a:lnSpc>
                <a:spcPts val="1680"/>
              </a:lnSpc>
            </a:pPr>
            <a:r>
              <a:rPr lang="en-US" sz="9600" b="1" u="sng" dirty="0" smtClean="0">
                <a:latin typeface="Cambria Math" pitchFamily="18" charset="0"/>
                <a:ea typeface="Cambria Math" pitchFamily="18" charset="0"/>
              </a:rPr>
              <a:t>Technologies  Involved</a:t>
            </a:r>
          </a:p>
          <a:p>
            <a:pPr lvl="0" algn="just"/>
            <a:r>
              <a:rPr lang="en-US" sz="8600" b="1" dirty="0" smtClean="0">
                <a:latin typeface="Cambria Math" pitchFamily="18" charset="0"/>
                <a:ea typeface="Cambria Math" pitchFamily="18" charset="0"/>
              </a:rPr>
              <a:t>Backend technologies:</a:t>
            </a:r>
          </a:p>
          <a:p>
            <a:pPr lvl="1" algn="just"/>
            <a:r>
              <a:rPr lang="en-US" sz="8600" dirty="0" smtClean="0">
                <a:latin typeface="Cambria Math" pitchFamily="18" charset="0"/>
                <a:ea typeface="Cambria Math" pitchFamily="18" charset="0"/>
              </a:rPr>
              <a:t>Java 1.8</a:t>
            </a:r>
          </a:p>
          <a:p>
            <a:pPr lvl="0" algn="just"/>
            <a:r>
              <a:rPr lang="en-US" sz="8600" b="1" dirty="0" smtClean="0">
                <a:latin typeface="Cambria Math" pitchFamily="18" charset="0"/>
                <a:ea typeface="Cambria Math" pitchFamily="18" charset="0"/>
              </a:rPr>
              <a:t>API</a:t>
            </a:r>
          </a:p>
          <a:p>
            <a:pPr lvl="1" algn="just"/>
            <a:r>
              <a:rPr lang="en-US" sz="8600" dirty="0" smtClean="0">
                <a:latin typeface="Cambria Math" pitchFamily="18" charset="0"/>
                <a:ea typeface="Cambria Math" pitchFamily="18" charset="0"/>
              </a:rPr>
              <a:t>Servlets </a:t>
            </a:r>
          </a:p>
          <a:p>
            <a:pPr lvl="1" algn="just"/>
            <a:r>
              <a:rPr lang="en-US" sz="8600" dirty="0" smtClean="0">
                <a:latin typeface="Cambria Math" pitchFamily="18" charset="0"/>
                <a:ea typeface="Cambria Math" pitchFamily="18" charset="0"/>
              </a:rPr>
              <a:t>Log4J</a:t>
            </a:r>
          </a:p>
          <a:p>
            <a:pPr lvl="0" algn="just"/>
            <a:r>
              <a:rPr lang="en-US" sz="8600" b="1" dirty="0" smtClean="0">
                <a:latin typeface="Cambria Math" pitchFamily="18" charset="0"/>
                <a:ea typeface="Cambria Math" pitchFamily="18" charset="0"/>
              </a:rPr>
              <a:t>Front End</a:t>
            </a:r>
          </a:p>
          <a:p>
            <a:pPr lvl="1" algn="just"/>
            <a:r>
              <a:rPr lang="en-US" sz="8600" dirty="0" smtClean="0">
                <a:latin typeface="Cambria Math" pitchFamily="18" charset="0"/>
                <a:ea typeface="Cambria Math" pitchFamily="18" charset="0"/>
              </a:rPr>
              <a:t>HTML 5</a:t>
            </a:r>
          </a:p>
          <a:p>
            <a:pPr lvl="1" algn="just"/>
            <a:r>
              <a:rPr lang="en-US" sz="8600" dirty="0" smtClean="0">
                <a:latin typeface="Cambria Math" pitchFamily="18" charset="0"/>
                <a:ea typeface="Cambria Math" pitchFamily="18" charset="0"/>
              </a:rPr>
              <a:t>CSS 3</a:t>
            </a:r>
          </a:p>
          <a:p>
            <a:pPr lvl="1" algn="just"/>
            <a:r>
              <a:rPr lang="en-US" sz="8600" dirty="0" smtClean="0">
                <a:latin typeface="Cambria Math" pitchFamily="18" charset="0"/>
                <a:ea typeface="Cambria Math" pitchFamily="18" charset="0"/>
              </a:rPr>
              <a:t>Java Script</a:t>
            </a:r>
          </a:p>
          <a:p>
            <a:pPr lvl="1" algn="just"/>
            <a:r>
              <a:rPr lang="en-US" sz="8600" dirty="0" smtClean="0">
                <a:latin typeface="Cambria Math" pitchFamily="18" charset="0"/>
                <a:ea typeface="Cambria Math" pitchFamily="18" charset="0"/>
              </a:rPr>
              <a:t>Bootstrap 3</a:t>
            </a:r>
          </a:p>
          <a:p>
            <a:pPr lvl="0" algn="just"/>
            <a:r>
              <a:rPr lang="en-US" sz="8600" b="1" dirty="0" smtClean="0">
                <a:latin typeface="Cambria Math" pitchFamily="18" charset="0"/>
                <a:ea typeface="Cambria Math" pitchFamily="18" charset="0"/>
              </a:rPr>
              <a:t>Server</a:t>
            </a:r>
          </a:p>
          <a:p>
            <a:pPr lvl="1" algn="just"/>
            <a:r>
              <a:rPr lang="en-US" sz="8600" dirty="0" smtClean="0">
                <a:latin typeface="Cambria Math" pitchFamily="18" charset="0"/>
                <a:ea typeface="Cambria Math" pitchFamily="18" charset="0"/>
              </a:rPr>
              <a:t>Apache Tomcat 8.5</a:t>
            </a:r>
          </a:p>
          <a:p>
            <a:pPr lvl="1" algn="just"/>
            <a:endParaRPr lang="en-US" sz="5600" dirty="0" smtClean="0">
              <a:latin typeface="Cambria Math" pitchFamily="18" charset="0"/>
              <a:ea typeface="Cambria Math" pitchFamily="18" charset="0"/>
            </a:endParaRPr>
          </a:p>
          <a:p>
            <a:pPr algn="just">
              <a:buNone/>
            </a:pPr>
            <a:r>
              <a:rPr lang="en-US" sz="5600" dirty="0" smtClean="0">
                <a:latin typeface="Cambria Math" pitchFamily="18" charset="0"/>
                <a:ea typeface="Cambria Math" pitchFamily="18" charset="0"/>
              </a:rPr>
              <a:t>	</a:t>
            </a:r>
          </a:p>
          <a:p>
            <a:pPr>
              <a:buNone/>
            </a:pPr>
            <a:endParaRPr lang="en-US" sz="2400" dirty="0">
              <a:latin typeface="Cambria Math" pitchFamily="18" charset="0"/>
              <a:ea typeface="Cambria Math"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9691" y="0"/>
            <a:ext cx="1237017" cy="990600"/>
          </a:xfrm>
          <a:prstGeom prst="rect">
            <a:avLst/>
          </a:prstGeom>
        </p:spPr>
      </p:pic>
      <p:sp>
        <p:nvSpPr>
          <p:cNvPr id="5" name="TextBox 4"/>
          <p:cNvSpPr txBox="1"/>
          <p:nvPr/>
        </p:nvSpPr>
        <p:spPr>
          <a:xfrm>
            <a:off x="5442322" y="3200400"/>
            <a:ext cx="2362200" cy="1138773"/>
          </a:xfrm>
          <a:prstGeom prst="rect">
            <a:avLst/>
          </a:prstGeom>
          <a:noFill/>
        </p:spPr>
        <p:txBody>
          <a:bodyPr wrap="square" rtlCol="0">
            <a:spAutoFit/>
          </a:bodyPr>
          <a:lstStyle/>
          <a:p>
            <a:r>
              <a:rPr lang="en-US" sz="2000" b="1" dirty="0" smtClean="0">
                <a:latin typeface="Cambria Math" pitchFamily="18" charset="0"/>
                <a:ea typeface="Cambria Math" pitchFamily="18" charset="0"/>
              </a:rPr>
              <a:t>Database: </a:t>
            </a:r>
            <a:r>
              <a:rPr lang="en-US" sz="2000" dirty="0" smtClean="0">
                <a:latin typeface="Cambria Math" pitchFamily="18" charset="0"/>
                <a:ea typeface="Cambria Math" pitchFamily="18" charset="0"/>
              </a:rPr>
              <a:t>MySQL  workbench</a:t>
            </a:r>
          </a:p>
          <a:p>
            <a:endParaRPr lang="en-US" sz="1400" b="1" dirty="0" smtClean="0">
              <a:latin typeface="Cambria Math" pitchFamily="18" charset="0"/>
              <a:ea typeface="Cambria Math" pitchFamily="18" charset="0"/>
            </a:endParaRPr>
          </a:p>
          <a:p>
            <a:endParaRPr lang="en-US" sz="1400" b="1" dirty="0" smtClean="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Relationship Diagram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641390"/>
            <a:ext cx="7315200" cy="4261020"/>
          </a:xfrm>
        </p:spPr>
      </p:pic>
      <p:pic>
        <p:nvPicPr>
          <p:cNvPr id="5" name="Picture 4" descr="n.jpg"/>
          <p:cNvPicPr>
            <a:picLocks noChangeAspect="1"/>
          </p:cNvPicPr>
          <p:nvPr/>
        </p:nvPicPr>
        <p:blipFill>
          <a:blip r:embed="rId3" cstate="print"/>
          <a:stretch>
            <a:fillRect/>
          </a:stretch>
        </p:blipFill>
        <p:spPr>
          <a:xfrm>
            <a:off x="7772400" y="0"/>
            <a:ext cx="1371600" cy="990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9691" y="0"/>
            <a:ext cx="1237017" cy="9906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Math" pitchFamily="18" charset="0"/>
                <a:ea typeface="Cambria Math" pitchFamily="18" charset="0"/>
              </a:rPr>
              <a:t>Functional Specifications</a:t>
            </a:r>
            <a:endParaRPr lang="en-US" dirty="0">
              <a:latin typeface="Cambria Math" pitchFamily="18" charset="0"/>
              <a:ea typeface="Cambria Math" pitchFamily="18" charset="0"/>
            </a:endParaRPr>
          </a:p>
        </p:txBody>
      </p:sp>
      <p:sp>
        <p:nvSpPr>
          <p:cNvPr id="3" name="Content Placeholder 2"/>
          <p:cNvSpPr>
            <a:spLocks noGrp="1"/>
          </p:cNvSpPr>
          <p:nvPr>
            <p:ph idx="1"/>
          </p:nvPr>
        </p:nvSpPr>
        <p:spPr>
          <a:xfrm>
            <a:off x="1435608" y="1447800"/>
            <a:ext cx="7498080" cy="4648200"/>
          </a:xfrm>
        </p:spPr>
        <p:txBody>
          <a:bodyPr>
            <a:normAutofit/>
          </a:bodyPr>
          <a:lstStyle/>
          <a:p>
            <a:pPr algn="just">
              <a:buNone/>
            </a:pPr>
            <a:r>
              <a:rPr lang="en-US" sz="2400" dirty="0" smtClean="0">
                <a:latin typeface="Cambria Math" pitchFamily="18" charset="0"/>
                <a:ea typeface="Cambria Math" pitchFamily="18" charset="0"/>
              </a:rPr>
              <a:t>	</a:t>
            </a:r>
            <a:r>
              <a:rPr lang="en-US" sz="2400" b="1" dirty="0" smtClean="0">
                <a:latin typeface="Cambria Math" pitchFamily="18" charset="0"/>
                <a:ea typeface="Cambria Math" pitchFamily="18" charset="0"/>
              </a:rPr>
              <a:t>Admin</a:t>
            </a:r>
          </a:p>
          <a:p>
            <a:pPr lvl="1" algn="just">
              <a:buNone/>
            </a:pPr>
            <a:r>
              <a:rPr lang="en-US" sz="2000" dirty="0" smtClean="0">
                <a:latin typeface="Cambria Math" pitchFamily="18" charset="0"/>
                <a:ea typeface="Cambria Math" pitchFamily="18" charset="0"/>
              </a:rPr>
              <a:t>Admin can only View  the data AND Manage the data like</a:t>
            </a:r>
          </a:p>
          <a:p>
            <a:pPr lvl="1" algn="just">
              <a:buNone/>
            </a:pPr>
            <a:r>
              <a:rPr lang="en-US" sz="2000" dirty="0" smtClean="0">
                <a:latin typeface="Cambria Math" pitchFamily="18" charset="0"/>
                <a:ea typeface="Cambria Math" pitchFamily="18" charset="0"/>
              </a:rPr>
              <a:t>Update delete and Search by shop Name.</a:t>
            </a:r>
          </a:p>
          <a:p>
            <a:pPr lvl="1" algn="just">
              <a:buNone/>
            </a:pPr>
            <a:r>
              <a:rPr lang="en-US" sz="2000" b="1" dirty="0" smtClean="0">
                <a:latin typeface="Cambria Math" pitchFamily="18" charset="0"/>
                <a:ea typeface="Cambria Math" pitchFamily="18" charset="0"/>
              </a:rPr>
              <a:t>Vendor</a:t>
            </a:r>
          </a:p>
          <a:p>
            <a:pPr lvl="1" algn="just">
              <a:buNone/>
            </a:pPr>
            <a:r>
              <a:rPr lang="en-US" sz="2000" dirty="0" smtClean="0">
                <a:latin typeface="Cambria Math" pitchFamily="18" charset="0"/>
                <a:ea typeface="Cambria Math" pitchFamily="18" charset="0"/>
              </a:rPr>
              <a:t>Has to register with shop number and Add shop with Item</a:t>
            </a:r>
          </a:p>
          <a:p>
            <a:pPr lvl="1" algn="just">
              <a:buNone/>
            </a:pPr>
            <a:r>
              <a:rPr lang="en-US" sz="2000" dirty="0" smtClean="0">
                <a:latin typeface="Cambria Math" pitchFamily="18" charset="0"/>
                <a:ea typeface="Cambria Math" pitchFamily="18" charset="0"/>
              </a:rPr>
              <a:t>Menu </a:t>
            </a:r>
          </a:p>
          <a:p>
            <a:pPr lvl="1" algn="just">
              <a:buNone/>
            </a:pPr>
            <a:r>
              <a:rPr lang="en-US" sz="2000" b="1" dirty="0" smtClean="0">
                <a:latin typeface="Cambria Math" pitchFamily="18" charset="0"/>
                <a:ea typeface="Cambria Math" pitchFamily="18" charset="0"/>
              </a:rPr>
              <a:t>User</a:t>
            </a:r>
            <a:endParaRPr lang="en-US" sz="2000" b="1" dirty="0">
              <a:latin typeface="Cambria Math" pitchFamily="18" charset="0"/>
              <a:ea typeface="Cambria Math" pitchFamily="18" charset="0"/>
            </a:endParaRPr>
          </a:p>
          <a:p>
            <a:pPr lvl="1" algn="just">
              <a:buNone/>
            </a:pPr>
            <a:r>
              <a:rPr lang="en-US" sz="2000" dirty="0" smtClean="0">
                <a:latin typeface="Cambria Math" pitchFamily="18" charset="0"/>
                <a:ea typeface="Cambria Math" pitchFamily="18" charset="0"/>
              </a:rPr>
              <a:t>Will have an Access to view All the shops And Add to Cart Then</a:t>
            </a:r>
          </a:p>
          <a:p>
            <a:pPr lvl="1" algn="just">
              <a:buNone/>
            </a:pPr>
            <a:r>
              <a:rPr lang="en-US" sz="2000" dirty="0" smtClean="0">
                <a:latin typeface="Cambria Math" pitchFamily="18" charset="0"/>
                <a:ea typeface="Cambria Math" pitchFamily="18" charset="0"/>
              </a:rPr>
              <a:t>Place Order</a:t>
            </a:r>
          </a:p>
          <a:p>
            <a:pPr lvl="1" algn="just">
              <a:buNone/>
            </a:pPr>
            <a:r>
              <a:rPr lang="en-US" sz="2000" b="1" dirty="0" smtClean="0">
                <a:latin typeface="Cambria Math" pitchFamily="18" charset="0"/>
                <a:ea typeface="Cambria Math" pitchFamily="18" charset="0"/>
              </a:rPr>
              <a:t>Delivery Boy</a:t>
            </a:r>
            <a:endParaRPr lang="en-US" sz="2000" b="1" dirty="0">
              <a:latin typeface="Cambria Math" pitchFamily="18" charset="0"/>
              <a:ea typeface="Cambria Math" pitchFamily="18" charset="0"/>
            </a:endParaRPr>
          </a:p>
          <a:p>
            <a:pPr lvl="1" algn="just">
              <a:buNone/>
            </a:pPr>
            <a:r>
              <a:rPr lang="en-US" sz="2000" dirty="0" smtClean="0">
                <a:latin typeface="Cambria Math" pitchFamily="18" charset="0"/>
                <a:ea typeface="Cambria Math" pitchFamily="18" charset="0"/>
              </a:rPr>
              <a:t>Can Report status As Delivered</a:t>
            </a:r>
          </a:p>
          <a:p>
            <a:pPr lvl="1">
              <a:buNone/>
            </a:pPr>
            <a:endParaRPr lang="en-US" sz="2000" dirty="0" smtClean="0">
              <a:latin typeface="Cambria Math" pitchFamily="18" charset="0"/>
              <a:ea typeface="Cambria Math" pitchFamily="18" charset="0"/>
            </a:endParaRPr>
          </a:p>
          <a:p>
            <a:pPr lvl="1">
              <a:buNone/>
            </a:pPr>
            <a:endParaRPr lang="en-US" sz="2000" dirty="0" smtClean="0">
              <a:latin typeface="Cambria Math" pitchFamily="18" charset="0"/>
              <a:ea typeface="Cambria Math" pitchFamily="18" charset="0"/>
            </a:endParaRPr>
          </a:p>
          <a:p>
            <a:pPr lvl="1">
              <a:buNone/>
            </a:pPr>
            <a:endParaRPr lang="en-US" sz="2000" dirty="0" smtClean="0">
              <a:latin typeface="Cambria Math" pitchFamily="18" charset="0"/>
              <a:ea typeface="Cambria Math" pitchFamily="18" charset="0"/>
            </a:endParaRPr>
          </a:p>
          <a:p>
            <a:pPr lvl="1">
              <a:buNone/>
            </a:pPr>
            <a:endParaRPr lang="en-US" sz="2000" dirty="0" smtClean="0">
              <a:latin typeface="Cambria Math" pitchFamily="18" charset="0"/>
              <a:ea typeface="Cambria Math" pitchFamily="18" charset="0"/>
            </a:endParaRPr>
          </a:p>
          <a:p>
            <a:pPr lvl="1">
              <a:buNone/>
            </a:pPr>
            <a:endParaRPr lang="en-US" sz="2000" dirty="0" smtClean="0">
              <a:latin typeface="Cambria Math" pitchFamily="18" charset="0"/>
              <a:ea typeface="Cambria Math" pitchFamily="18" charset="0"/>
            </a:endParaRPr>
          </a:p>
          <a:p>
            <a:pPr lvl="1">
              <a:buNone/>
            </a:pPr>
            <a:endParaRPr lang="en-US" sz="2000" dirty="0" smtClean="0">
              <a:latin typeface="Cambria Math" pitchFamily="18" charset="0"/>
              <a:ea typeface="Cambria Math" pitchFamily="18" charset="0"/>
            </a:endParaRPr>
          </a:p>
          <a:p>
            <a:pPr lvl="1"/>
            <a:endParaRPr lang="en-US" sz="2000" dirty="0" smtClean="0">
              <a:latin typeface="Cambria Math" pitchFamily="18" charset="0"/>
              <a:ea typeface="Cambria Math" pitchFamily="18" charset="0"/>
            </a:endParaRPr>
          </a:p>
          <a:p>
            <a:pPr lvl="1"/>
            <a:endParaRPr lang="en-US" sz="2000" dirty="0" smtClean="0">
              <a:latin typeface="Cambria Math" pitchFamily="18" charset="0"/>
              <a:ea typeface="Cambria Math" pitchFamily="18" charset="0"/>
            </a:endParaRPr>
          </a:p>
          <a:p>
            <a:pPr lvl="1">
              <a:buNone/>
            </a:pPr>
            <a:endParaRPr lang="en-US" sz="2000" dirty="0" smtClean="0">
              <a:latin typeface="Cambria Math" pitchFamily="18" charset="0"/>
              <a:ea typeface="Cambria Math" pitchFamily="18" charset="0"/>
            </a:endParaRPr>
          </a:p>
          <a:p>
            <a:pPr lvl="1"/>
            <a:endParaRPr lang="en-US" sz="2000" dirty="0" smtClean="0">
              <a:latin typeface="Cambria Math" pitchFamily="18" charset="0"/>
              <a:ea typeface="Cambria Math" pitchFamily="18" charset="0"/>
            </a:endParaRPr>
          </a:p>
          <a:p>
            <a:pPr lvl="1">
              <a:buNone/>
            </a:pPr>
            <a:endParaRPr lang="en-US" sz="2000" dirty="0" smtClean="0">
              <a:latin typeface="Cambria Math" pitchFamily="18" charset="0"/>
              <a:ea typeface="Cambria Math" pitchFamily="18" charset="0"/>
            </a:endParaRPr>
          </a:p>
          <a:p>
            <a:pPr lvl="1">
              <a:buNone/>
            </a:pPr>
            <a:endParaRPr lang="en-US" sz="2000" dirty="0">
              <a:latin typeface="Cambria Math" pitchFamily="18" charset="0"/>
              <a:ea typeface="Cambria Math" pitchFamily="18" charset="0"/>
            </a:endParaRPr>
          </a:p>
        </p:txBody>
      </p:sp>
      <p:pic>
        <p:nvPicPr>
          <p:cNvPr id="8" name="Picture 7" descr="n.jpg"/>
          <p:cNvPicPr>
            <a:picLocks noChangeAspect="1"/>
          </p:cNvPicPr>
          <p:nvPr/>
        </p:nvPicPr>
        <p:blipFill>
          <a:blip r:embed="rId3" cstate="print"/>
          <a:stretch>
            <a:fillRect/>
          </a:stretch>
        </p:blipFill>
        <p:spPr>
          <a:xfrm>
            <a:off x="7772400" y="0"/>
            <a:ext cx="1371600" cy="990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9691" y="0"/>
            <a:ext cx="1237017" cy="9906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219200"/>
            <a:ext cx="7499350" cy="2743200"/>
          </a:xfrm>
        </p:spPr>
      </p:pic>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219200" y="3886200"/>
            <a:ext cx="7391400" cy="2801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76200"/>
            <a:ext cx="123825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41027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100" y="1225062"/>
            <a:ext cx="7499350" cy="5257800"/>
          </a:xfr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351691"/>
            <a:ext cx="1238250" cy="867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18951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Implementation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295400"/>
            <a:ext cx="5064070" cy="5029200"/>
          </a:xfr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381000"/>
            <a:ext cx="123825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46225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100" y="1371600"/>
            <a:ext cx="7499350" cy="4876800"/>
          </a:xfrm>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175846"/>
            <a:ext cx="123825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07245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Forget Password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0699" y="1295400"/>
            <a:ext cx="6172200" cy="2543530"/>
          </a:xfrm>
        </p:spPr>
      </p:pic>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905000" y="3657600"/>
            <a:ext cx="5943599"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76200"/>
            <a:ext cx="123825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185704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952</TotalTime>
  <Words>255</Words>
  <Application>Microsoft Office PowerPoint</Application>
  <PresentationFormat>On-screen Show (4:3)</PresentationFormat>
  <Paragraphs>81</Paragraphs>
  <Slides>20</Slides>
  <Notes>2</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Solstice</vt:lpstr>
      <vt:lpstr>Street food management </vt:lpstr>
      <vt:lpstr>ENVIRONMENT</vt:lpstr>
      <vt:lpstr>Entity Relationship Diagram</vt:lpstr>
      <vt:lpstr>Functional Specifications</vt:lpstr>
      <vt:lpstr>Home Page</vt:lpstr>
      <vt:lpstr>Login</vt:lpstr>
      <vt:lpstr>Login Implementation</vt:lpstr>
      <vt:lpstr>Register</vt:lpstr>
      <vt:lpstr>Forget Password</vt:lpstr>
      <vt:lpstr>Module Specifications-Admin</vt:lpstr>
      <vt:lpstr>Admin View</vt:lpstr>
      <vt:lpstr>Admin Update</vt:lpstr>
      <vt:lpstr>Admin Delete</vt:lpstr>
      <vt:lpstr>Module Specifications-Vendor</vt:lpstr>
      <vt:lpstr>Module Specifications-User</vt:lpstr>
      <vt:lpstr>PowerPoint Presentation</vt:lpstr>
      <vt:lpstr>User Place Order</vt:lpstr>
      <vt:lpstr>Delivery Boy</vt:lpstr>
      <vt:lpstr>Research and Development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DAIL YOUR CAR</dc:title>
  <dc:creator>prassi</dc:creator>
  <cp:lastModifiedBy>Sujan Illuri</cp:lastModifiedBy>
  <cp:revision>86</cp:revision>
  <dcterms:created xsi:type="dcterms:W3CDTF">2019-11-07T18:06:43Z</dcterms:created>
  <dcterms:modified xsi:type="dcterms:W3CDTF">2019-11-11T09:24:10Z</dcterms:modified>
</cp:coreProperties>
</file>